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Montserrat Bold" charset="1" panose="00000800000000000000"/>
      <p:regular r:id="rId14"/>
    </p:embeddedFont>
    <p:embeddedFont>
      <p:font typeface="Montserrat" charset="1" panose="00000500000000000000"/>
      <p:regular r:id="rId15"/>
    </p:embeddedFont>
    <p:embeddedFont>
      <p:font typeface="Arimo Bold" charset="1" panose="020B0704020202020204"/>
      <p:regular r:id="rId16"/>
    </p:embeddedFont>
    <p:embeddedFont>
      <p:font typeface="Times New Roman" charset="1" panose="02030502070405020303"/>
      <p:regular r:id="rId17"/>
    </p:embeddedFont>
    <p:embeddedFont>
      <p:font typeface="Times New Roman Bold" charset="1" panose="02030802070405020303"/>
      <p:regular r:id="rId18"/>
    </p:embeddedFont>
    <p:embeddedFont>
      <p:font typeface="Arimo" charset="1" panose="020B060402020202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font" Target="fonts/font18.fntdata"/><Relationship Id="rId8" Type="http://schemas.openxmlformats.org/officeDocument/2006/relationships/slide" Target="slides/slide3.xml"/><Relationship Id="rId3" Type="http://schemas.openxmlformats.org/officeDocument/2006/relationships/viewProps" Target="viewProps.xml"/><Relationship Id="rId21" Type="http://schemas.openxmlformats.org/officeDocument/2006/relationships/customXml" Target="../customXml/item2.xml"/><Relationship Id="rId12" Type="http://schemas.openxmlformats.org/officeDocument/2006/relationships/slide" Target="slides/slide7.xml"/><Relationship Id="rId17" Type="http://schemas.openxmlformats.org/officeDocument/2006/relationships/font" Target="fonts/font17.fntdata"/><Relationship Id="rId7" Type="http://schemas.openxmlformats.org/officeDocument/2006/relationships/slide" Target="slides/slide2.xml"/><Relationship Id="rId16" Type="http://schemas.openxmlformats.org/officeDocument/2006/relationships/font" Target="fonts/font16.fntdata"/><Relationship Id="rId2" Type="http://schemas.openxmlformats.org/officeDocument/2006/relationships/presProps" Target="presProps.xml"/><Relationship Id="rId20" Type="http://schemas.openxmlformats.org/officeDocument/2006/relationships/customXml" Target="../customXml/item1.xml"/><Relationship Id="rId1" Type="http://schemas.openxmlformats.org/officeDocument/2006/relationships/slideMaster" Target="slideMasters/slideMaster1.xml"/><Relationship Id="rId11" Type="http://schemas.openxmlformats.org/officeDocument/2006/relationships/slide" Target="slides/slide6.xml"/><Relationship Id="rId6" Type="http://schemas.openxmlformats.org/officeDocument/2006/relationships/slide" Target="slides/slide1.xml"/><Relationship Id="rId15" Type="http://schemas.openxmlformats.org/officeDocument/2006/relationships/font" Target="fonts/font15.fntdata"/><Relationship Id="rId5"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font" Target="fonts/font19.fntdata"/><Relationship Id="rId14" Type="http://schemas.openxmlformats.org/officeDocument/2006/relationships/font" Target="fonts/font14.fntdata"/><Relationship Id="rId4" Type="http://schemas.openxmlformats.org/officeDocument/2006/relationships/theme" Target="theme/theme1.xml"/><Relationship Id="rId9" Type="http://schemas.openxmlformats.org/officeDocument/2006/relationships/slide" Target="slides/slide4.xml"/><Relationship Id="rId22" Type="http://schemas.openxmlformats.org/officeDocument/2006/relationships/customXml" Target="../customXml/item3.xml"/></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9007" t="-900" r="-39283" b="-77232"/>
            </a:stretch>
          </a:blipFill>
        </p:spPr>
      </p:sp>
      <p:grpSp>
        <p:nvGrpSpPr>
          <p:cNvPr name="Group 3" id="3"/>
          <p:cNvGrpSpPr/>
          <p:nvPr/>
        </p:nvGrpSpPr>
        <p:grpSpPr>
          <a:xfrm rot="-60000">
            <a:off x="-39631" y="-150669"/>
            <a:ext cx="17417592" cy="8560770"/>
            <a:chOff x="0" y="0"/>
            <a:chExt cx="22313738" cy="10967232"/>
          </a:xfrm>
        </p:grpSpPr>
        <p:sp>
          <p:nvSpPr>
            <p:cNvPr name="Freeform 4" id="4"/>
            <p:cNvSpPr/>
            <p:nvPr/>
          </p:nvSpPr>
          <p:spPr>
            <a:xfrm flipH="false" flipV="false" rot="0">
              <a:off x="0" y="0"/>
              <a:ext cx="22313773" cy="10968609"/>
            </a:xfrm>
            <a:custGeom>
              <a:avLst/>
              <a:gdLst/>
              <a:ahLst/>
              <a:cxnLst/>
              <a:rect r="r" b="b" t="t" l="l"/>
              <a:pathLst>
                <a:path h="10968609" w="22313773">
                  <a:moveTo>
                    <a:pt x="150749" y="0"/>
                  </a:moveTo>
                  <a:lnTo>
                    <a:pt x="22313773" y="386842"/>
                  </a:lnTo>
                  <a:lnTo>
                    <a:pt x="10324211" y="9461119"/>
                  </a:lnTo>
                  <a:lnTo>
                    <a:pt x="10155682" y="9582150"/>
                  </a:lnTo>
                  <a:cubicBezTo>
                    <a:pt x="8840724" y="10476865"/>
                    <a:pt x="7343902" y="10929239"/>
                    <a:pt x="5850128" y="10964926"/>
                  </a:cubicBezTo>
                  <a:cubicBezTo>
                    <a:pt x="5694553" y="10968609"/>
                    <a:pt x="5538978" y="10967847"/>
                    <a:pt x="5383657" y="10962513"/>
                  </a:cubicBezTo>
                  <a:cubicBezTo>
                    <a:pt x="3490468" y="10897997"/>
                    <a:pt x="1633093" y="10166223"/>
                    <a:pt x="189484" y="8819388"/>
                  </a:cubicBezTo>
                  <a:lnTo>
                    <a:pt x="0" y="8633714"/>
                  </a:lnTo>
                  <a:close/>
                </a:path>
              </a:pathLst>
            </a:custGeom>
            <a:gradFill rotWithShape="true">
              <a:gsLst>
                <a:gs pos="39000">
                  <a:srgbClr val="FEEFD9">
                    <a:alpha val="69000"/>
                  </a:srgbClr>
                </a:gs>
                <a:gs pos="100000">
                  <a:srgbClr val="58EAE3">
                    <a:alpha val="69000"/>
                  </a:srgbClr>
                </a:gs>
              </a:gsLst>
              <a:lin ang="1200000"/>
            </a:gradFill>
          </p:spPr>
        </p:sp>
      </p:grpSp>
      <p:sp>
        <p:nvSpPr>
          <p:cNvPr name="TextBox 5" id="5"/>
          <p:cNvSpPr txBox="true"/>
          <p:nvPr/>
        </p:nvSpPr>
        <p:spPr>
          <a:xfrm rot="0">
            <a:off x="1497155" y="1185766"/>
            <a:ext cx="8196852" cy="2302383"/>
          </a:xfrm>
          <a:prstGeom prst="rect">
            <a:avLst/>
          </a:prstGeom>
        </p:spPr>
        <p:txBody>
          <a:bodyPr anchor="t" rtlCol="false" tIns="0" lIns="0" bIns="0" rIns="0">
            <a:spAutoFit/>
          </a:bodyPr>
          <a:lstStyle/>
          <a:p>
            <a:pPr algn="l">
              <a:lnSpc>
                <a:spcPts val="4536"/>
              </a:lnSpc>
            </a:pPr>
            <a:r>
              <a:rPr lang="en-US" sz="4200" b="true">
                <a:solidFill>
                  <a:srgbClr val="000000"/>
                </a:solidFill>
                <a:latin typeface="Montserrat Bold"/>
                <a:ea typeface="Montserrat Bold"/>
                <a:cs typeface="Montserrat Bold"/>
                <a:sym typeface="Montserrat Bold"/>
              </a:rPr>
              <a:t>A Decade of Innovation: Collaborating with a Leading EU Manufacturer in Garden and Power Tools</a:t>
            </a:r>
          </a:p>
        </p:txBody>
      </p:sp>
      <p:sp>
        <p:nvSpPr>
          <p:cNvPr name="TextBox 6" id="6"/>
          <p:cNvSpPr txBox="true"/>
          <p:nvPr/>
        </p:nvSpPr>
        <p:spPr>
          <a:xfrm rot="0">
            <a:off x="1497154" y="4083302"/>
            <a:ext cx="8052150" cy="2201179"/>
          </a:xfrm>
          <a:prstGeom prst="rect">
            <a:avLst/>
          </a:prstGeom>
        </p:spPr>
        <p:txBody>
          <a:bodyPr anchor="t" rtlCol="false" tIns="0" lIns="0" bIns="0" rIns="0">
            <a:spAutoFit/>
          </a:bodyPr>
          <a:lstStyle/>
          <a:p>
            <a:pPr algn="l">
              <a:lnSpc>
                <a:spcPts val="2909"/>
              </a:lnSpc>
            </a:pPr>
            <a:r>
              <a:rPr lang="en-US" sz="2204">
                <a:solidFill>
                  <a:srgbClr val="000000"/>
                </a:solidFill>
                <a:latin typeface="Montserrat"/>
                <a:ea typeface="Montserrat"/>
                <a:cs typeface="Montserrat"/>
                <a:sym typeface="Montserrat"/>
              </a:rPr>
              <a:t>For over a decade, Flair Plastic Ltd. has partnered with a leading European manufacturer in the garden and power tools industry. This collaboration has been pivotal in producing high-quality plastic components that contribute to the success of a wide range of tools, driving mutual growth and innovation.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050" y="3463578"/>
            <a:ext cx="13611971" cy="6823421"/>
          </a:xfrm>
          <a:custGeom>
            <a:avLst/>
            <a:gdLst/>
            <a:ahLst/>
            <a:cxnLst/>
            <a:rect r="r" b="b" t="t" l="l"/>
            <a:pathLst>
              <a:path h="6823421" w="13611971">
                <a:moveTo>
                  <a:pt x="0" y="0"/>
                </a:moveTo>
                <a:lnTo>
                  <a:pt x="13611971" y="0"/>
                </a:lnTo>
                <a:lnTo>
                  <a:pt x="13611971" y="6823421"/>
                </a:lnTo>
                <a:lnTo>
                  <a:pt x="0" y="6823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6"/>
            <a:ext cx="13611974" cy="3462603"/>
            <a:chOff x="0" y="0"/>
            <a:chExt cx="18149298" cy="4616804"/>
          </a:xfrm>
        </p:grpSpPr>
        <p:sp>
          <p:nvSpPr>
            <p:cNvPr name="Freeform 4" id="4"/>
            <p:cNvSpPr/>
            <p:nvPr/>
          </p:nvSpPr>
          <p:spPr>
            <a:xfrm flipH="false" flipV="false" rot="0">
              <a:off x="0" y="0"/>
              <a:ext cx="18149315" cy="4616831"/>
            </a:xfrm>
            <a:custGeom>
              <a:avLst/>
              <a:gdLst/>
              <a:ahLst/>
              <a:cxnLst/>
              <a:rect r="r" b="b" t="t" l="l"/>
              <a:pathLst>
                <a:path h="4616831" w="18149315">
                  <a:moveTo>
                    <a:pt x="0" y="0"/>
                  </a:moveTo>
                  <a:lnTo>
                    <a:pt x="18149315" y="0"/>
                  </a:lnTo>
                  <a:lnTo>
                    <a:pt x="18149315" y="4616831"/>
                  </a:lnTo>
                  <a:lnTo>
                    <a:pt x="0" y="4616831"/>
                  </a:lnTo>
                  <a:close/>
                </a:path>
              </a:pathLst>
            </a:custGeom>
            <a:solidFill>
              <a:srgbClr val="C4764F"/>
            </a:solidFill>
          </p:spPr>
        </p:sp>
      </p:grpSp>
      <p:sp>
        <p:nvSpPr>
          <p:cNvPr name="TextBox 5" id="5"/>
          <p:cNvSpPr txBox="true"/>
          <p:nvPr/>
        </p:nvSpPr>
        <p:spPr>
          <a:xfrm rot="0">
            <a:off x="818268" y="1089340"/>
            <a:ext cx="12367022" cy="1257300"/>
          </a:xfrm>
          <a:prstGeom prst="rect">
            <a:avLst/>
          </a:prstGeom>
        </p:spPr>
        <p:txBody>
          <a:bodyPr anchor="t" rtlCol="false" tIns="0" lIns="0" bIns="0" rIns="0">
            <a:spAutoFit/>
          </a:bodyPr>
          <a:lstStyle/>
          <a:p>
            <a:pPr algn="l">
              <a:lnSpc>
                <a:spcPts val="9720"/>
              </a:lnSpc>
            </a:pPr>
            <a:r>
              <a:rPr lang="en-US" sz="8100" b="true">
                <a:solidFill>
                  <a:srgbClr val="FFFFFF"/>
                </a:solidFill>
                <a:latin typeface="Arimo Bold"/>
                <a:ea typeface="Arimo Bold"/>
                <a:cs typeface="Arimo Bold"/>
                <a:sym typeface="Arimo Bold"/>
              </a:rPr>
              <a:t>Key Products</a:t>
            </a:r>
          </a:p>
        </p:txBody>
      </p:sp>
      <p:sp>
        <p:nvSpPr>
          <p:cNvPr name="Freeform 6" id="6"/>
          <p:cNvSpPr/>
          <p:nvPr/>
        </p:nvSpPr>
        <p:spPr>
          <a:xfrm flipH="false" flipV="false" rot="0">
            <a:off x="13185290" y="-1748461"/>
            <a:ext cx="6169745" cy="6730631"/>
          </a:xfrm>
          <a:custGeom>
            <a:avLst/>
            <a:gdLst/>
            <a:ahLst/>
            <a:cxnLst/>
            <a:rect r="r" b="b" t="t" l="l"/>
            <a:pathLst>
              <a:path h="6730631" w="6169745">
                <a:moveTo>
                  <a:pt x="0" y="0"/>
                </a:moveTo>
                <a:lnTo>
                  <a:pt x="6169745" y="0"/>
                </a:lnTo>
                <a:lnTo>
                  <a:pt x="6169745" y="6730631"/>
                </a:lnTo>
                <a:lnTo>
                  <a:pt x="0" y="6730631"/>
                </a:lnTo>
                <a:lnTo>
                  <a:pt x="0" y="0"/>
                </a:lnTo>
                <a:close/>
              </a:path>
            </a:pathLst>
          </a:custGeom>
          <a:blipFill>
            <a:blip r:embed="rId4"/>
            <a:stretch>
              <a:fillRect l="0" t="0" r="0" b="0"/>
            </a:stretch>
          </a:blipFill>
        </p:spPr>
      </p:sp>
      <p:sp>
        <p:nvSpPr>
          <p:cNvPr name="TextBox 7" id="7"/>
          <p:cNvSpPr txBox="true"/>
          <p:nvPr/>
        </p:nvSpPr>
        <p:spPr>
          <a:xfrm rot="0">
            <a:off x="818268" y="3739040"/>
            <a:ext cx="12546315" cy="5248656"/>
          </a:xfrm>
          <a:prstGeom prst="rect">
            <a:avLst/>
          </a:prstGeom>
        </p:spPr>
        <p:txBody>
          <a:bodyPr anchor="t" rtlCol="false" tIns="0" lIns="0" bIns="0" rIns="0">
            <a:spAutoFit/>
          </a:bodyPr>
          <a:lstStyle/>
          <a:p>
            <a:pPr algn="l">
              <a:lnSpc>
                <a:spcPts val="4152"/>
              </a:lnSpc>
            </a:pPr>
            <a:r>
              <a:rPr lang="en-US" sz="2400">
                <a:solidFill>
                  <a:srgbClr val="000000"/>
                </a:solidFill>
                <a:latin typeface="Times New Roman"/>
                <a:ea typeface="Times New Roman"/>
                <a:cs typeface="Times New Roman"/>
                <a:sym typeface="Times New Roman"/>
              </a:rPr>
              <a:t>As part of this partnership, Flair Plastic Ltd. manufactures several critical components, including:</a:t>
            </a:r>
          </a:p>
          <a:p>
            <a:pPr algn="l" marL="434340" indent="-217170" lvl="1">
              <a:lnSpc>
                <a:spcPts val="4152"/>
              </a:lnSpc>
              <a:buFont typeface="Arial"/>
              <a:buChar char="•"/>
            </a:pPr>
            <a:r>
              <a:rPr lang="en-US" b="true" sz="2400">
                <a:solidFill>
                  <a:srgbClr val="000000"/>
                </a:solidFill>
                <a:latin typeface="Times New Roman Bold"/>
                <a:ea typeface="Times New Roman Bold"/>
                <a:cs typeface="Times New Roman Bold"/>
                <a:sym typeface="Times New Roman Bold"/>
              </a:rPr>
              <a:t>Lawnmower Housings:</a:t>
            </a:r>
            <a:r>
              <a:rPr lang="en-US" sz="2400">
                <a:solidFill>
                  <a:srgbClr val="000000"/>
                </a:solidFill>
                <a:latin typeface="Times New Roman"/>
                <a:ea typeface="Times New Roman"/>
                <a:cs typeface="Times New Roman"/>
                <a:sym typeface="Times New Roman"/>
              </a:rPr>
              <a:t> Robust and lightweight plastic housings that enhance the durability and performance of high-efficiency lawnmowers.</a:t>
            </a:r>
          </a:p>
          <a:p>
            <a:pPr algn="l" marL="434340" indent="-217170" lvl="1">
              <a:lnSpc>
                <a:spcPts val="4152"/>
              </a:lnSpc>
              <a:buFont typeface="Arial"/>
              <a:buChar char="•"/>
            </a:pPr>
            <a:r>
              <a:rPr lang="en-US" b="true" sz="2400">
                <a:solidFill>
                  <a:srgbClr val="000000"/>
                </a:solidFill>
                <a:latin typeface="Times New Roman Bold"/>
                <a:ea typeface="Times New Roman Bold"/>
                <a:cs typeface="Times New Roman Bold"/>
                <a:sym typeface="Times New Roman Bold"/>
              </a:rPr>
              <a:t>Tool Storage Systems:</a:t>
            </a:r>
            <a:r>
              <a:rPr lang="en-US" sz="2400">
                <a:solidFill>
                  <a:srgbClr val="000000"/>
                </a:solidFill>
                <a:latin typeface="Times New Roman"/>
                <a:ea typeface="Times New Roman"/>
                <a:cs typeface="Times New Roman"/>
                <a:sym typeface="Times New Roman"/>
              </a:rPr>
              <a:t> Custom-designed plastic storage solutions that ensure tools are organized and easily accessible.</a:t>
            </a:r>
          </a:p>
          <a:p>
            <a:pPr algn="l" marL="434340" indent="-217170" lvl="1">
              <a:lnSpc>
                <a:spcPts val="4152"/>
              </a:lnSpc>
              <a:buFont typeface="Arial"/>
              <a:buChar char="•"/>
            </a:pPr>
            <a:r>
              <a:rPr lang="en-US" sz="2400">
                <a:solidFill>
                  <a:srgbClr val="000000"/>
                </a:solidFill>
                <a:latin typeface="Times New Roman"/>
                <a:ea typeface="Times New Roman"/>
                <a:cs typeface="Times New Roman"/>
                <a:sym typeface="Times New Roman"/>
              </a:rPr>
              <a:t>Paint </a:t>
            </a:r>
            <a:r>
              <a:rPr lang="en-US" b="true" sz="2400">
                <a:solidFill>
                  <a:srgbClr val="000000"/>
                </a:solidFill>
                <a:latin typeface="Times New Roman Bold"/>
                <a:ea typeface="Times New Roman Bold"/>
                <a:cs typeface="Times New Roman Bold"/>
                <a:sym typeface="Times New Roman Bold"/>
              </a:rPr>
              <a:t>Spray System Components:</a:t>
            </a:r>
            <a:r>
              <a:rPr lang="en-US" sz="2400">
                <a:solidFill>
                  <a:srgbClr val="000000"/>
                </a:solidFill>
                <a:latin typeface="Times New Roman"/>
                <a:ea typeface="Times New Roman"/>
                <a:cs typeface="Times New Roman"/>
                <a:sym typeface="Times New Roman"/>
              </a:rPr>
              <a:t> Precision parts for advanced paint spray systems, vital for consistent application and professional finishes.</a:t>
            </a:r>
          </a:p>
          <a:p>
            <a:pPr algn="l" marL="434340" indent="-217170" lvl="1">
              <a:lnSpc>
                <a:spcPts val="4152"/>
              </a:lnSpc>
              <a:buFont typeface="Arial"/>
              <a:buChar char="•"/>
            </a:pPr>
            <a:r>
              <a:rPr lang="en-US" b="true" sz="2400">
                <a:solidFill>
                  <a:srgbClr val="000000"/>
                </a:solidFill>
                <a:latin typeface="Times New Roman Bold"/>
                <a:ea typeface="Times New Roman Bold"/>
                <a:cs typeface="Times New Roman Bold"/>
                <a:sym typeface="Times New Roman Bold"/>
              </a:rPr>
              <a:t>Sanding Tool Housings:</a:t>
            </a:r>
            <a:r>
              <a:rPr lang="en-US" sz="2400">
                <a:solidFill>
                  <a:srgbClr val="000000"/>
                </a:solidFill>
                <a:latin typeface="Times New Roman"/>
                <a:ea typeface="Times New Roman"/>
                <a:cs typeface="Times New Roman"/>
                <a:sym typeface="Times New Roman"/>
              </a:rPr>
              <a:t> Ergonomically designed housings for palm sanders, providing comfort and precision for detailed work.</a:t>
            </a:r>
          </a:p>
        </p:txBody>
      </p:sp>
      <p:sp>
        <p:nvSpPr>
          <p:cNvPr name="Freeform 8" id="8"/>
          <p:cNvSpPr/>
          <p:nvPr/>
        </p:nvSpPr>
        <p:spPr>
          <a:xfrm flipH="false" flipV="false" rot="0">
            <a:off x="13185290" y="639363"/>
            <a:ext cx="7467390" cy="7467390"/>
          </a:xfrm>
          <a:custGeom>
            <a:avLst/>
            <a:gdLst/>
            <a:ahLst/>
            <a:cxnLst/>
            <a:rect r="r" b="b" t="t" l="l"/>
            <a:pathLst>
              <a:path h="7467390" w="7467390">
                <a:moveTo>
                  <a:pt x="0" y="0"/>
                </a:moveTo>
                <a:lnTo>
                  <a:pt x="7467390" y="0"/>
                </a:lnTo>
                <a:lnTo>
                  <a:pt x="7467390" y="7467390"/>
                </a:lnTo>
                <a:lnTo>
                  <a:pt x="0" y="7467390"/>
                </a:lnTo>
                <a:lnTo>
                  <a:pt x="0" y="0"/>
                </a:lnTo>
                <a:close/>
              </a:path>
            </a:pathLst>
          </a:custGeom>
          <a:blipFill>
            <a:blip r:embed="rId5"/>
            <a:stretch>
              <a:fillRect l="-5689" t="0" r="5689" b="0"/>
            </a:stretch>
          </a:blipFill>
        </p:spPr>
      </p:sp>
      <p:sp>
        <p:nvSpPr>
          <p:cNvPr name="Freeform 9" id="9"/>
          <p:cNvSpPr/>
          <p:nvPr/>
        </p:nvSpPr>
        <p:spPr>
          <a:xfrm flipH="false" flipV="false" rot="0">
            <a:off x="14817504" y="6303223"/>
            <a:ext cx="2521068" cy="3837906"/>
          </a:xfrm>
          <a:custGeom>
            <a:avLst/>
            <a:gdLst/>
            <a:ahLst/>
            <a:cxnLst/>
            <a:rect r="r" b="b" t="t" l="l"/>
            <a:pathLst>
              <a:path h="3837906" w="2521068">
                <a:moveTo>
                  <a:pt x="0" y="0"/>
                </a:moveTo>
                <a:lnTo>
                  <a:pt x="2521068" y="0"/>
                </a:lnTo>
                <a:lnTo>
                  <a:pt x="2521068" y="3837906"/>
                </a:lnTo>
                <a:lnTo>
                  <a:pt x="0" y="3837906"/>
                </a:lnTo>
                <a:lnTo>
                  <a:pt x="0" y="0"/>
                </a:lnTo>
                <a:close/>
              </a:path>
            </a:pathLst>
          </a:custGeom>
          <a:blipFill>
            <a:blip r:embed="rId6"/>
            <a:stretch>
              <a:fillRect l="-100063" t="-115655" r="-103279" b="-228044"/>
            </a:stretch>
          </a:blipFill>
        </p:spPr>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8194826" y="9486646"/>
            <a:ext cx="93174" cy="643441"/>
            <a:chOff x="0" y="0"/>
            <a:chExt cx="124232" cy="857922"/>
          </a:xfrm>
        </p:grpSpPr>
        <p:sp>
          <p:nvSpPr>
            <p:cNvPr name="Freeform 3" id="3"/>
            <p:cNvSpPr/>
            <p:nvPr/>
          </p:nvSpPr>
          <p:spPr>
            <a:xfrm flipH="false" flipV="false" rot="0">
              <a:off x="0" y="0"/>
              <a:ext cx="124206" cy="857885"/>
            </a:xfrm>
            <a:custGeom>
              <a:avLst/>
              <a:gdLst/>
              <a:ahLst/>
              <a:cxnLst/>
              <a:rect r="r" b="b" t="t" l="l"/>
              <a:pathLst>
                <a:path h="857885" w="124206">
                  <a:moveTo>
                    <a:pt x="0" y="0"/>
                  </a:moveTo>
                  <a:lnTo>
                    <a:pt x="124206" y="0"/>
                  </a:lnTo>
                  <a:lnTo>
                    <a:pt x="124206" y="857885"/>
                  </a:lnTo>
                  <a:lnTo>
                    <a:pt x="0" y="857885"/>
                  </a:lnTo>
                  <a:close/>
                </a:path>
              </a:pathLst>
            </a:custGeom>
            <a:solidFill>
              <a:srgbClr val="1EBE9B"/>
            </a:solidFill>
          </p:spPr>
        </p:sp>
      </p:grpSp>
      <p:sp>
        <p:nvSpPr>
          <p:cNvPr name="TextBox 4" id="4"/>
          <p:cNvSpPr txBox="true"/>
          <p:nvPr/>
        </p:nvSpPr>
        <p:spPr>
          <a:xfrm rot="0">
            <a:off x="8801433" y="3789698"/>
            <a:ext cx="7646866" cy="792706"/>
          </a:xfrm>
          <a:prstGeom prst="rect">
            <a:avLst/>
          </a:prstGeom>
        </p:spPr>
        <p:txBody>
          <a:bodyPr anchor="t" rtlCol="false" tIns="0" lIns="0" bIns="0" rIns="0">
            <a:spAutoFit/>
          </a:bodyPr>
          <a:lstStyle/>
          <a:p>
            <a:pPr algn="l" marL="0" indent="0" lvl="0">
              <a:lnSpc>
                <a:spcPts val="3032"/>
              </a:lnSpc>
              <a:spcBef>
                <a:spcPct val="0"/>
              </a:spcBef>
            </a:pPr>
            <a:r>
              <a:rPr lang="en-US" b="true" sz="2166" strike="noStrike" u="none">
                <a:solidFill>
                  <a:srgbClr val="000000"/>
                </a:solidFill>
                <a:latin typeface="Times New Roman Bold"/>
                <a:ea typeface="Times New Roman Bold"/>
                <a:cs typeface="Times New Roman Bold"/>
                <a:sym typeface="Times New Roman Bold"/>
              </a:rPr>
              <a:t>Quality Control: </a:t>
            </a:r>
            <a:r>
              <a:rPr lang="en-US" sz="2166" strike="noStrike" u="none">
                <a:solidFill>
                  <a:srgbClr val="000000"/>
                </a:solidFill>
                <a:latin typeface="Times New Roman"/>
                <a:ea typeface="Times New Roman"/>
                <a:cs typeface="Times New Roman"/>
                <a:sym typeface="Times New Roman"/>
              </a:rPr>
              <a:t>Rigorous quality assurance processes ensure all products consistently meet the highest standards.</a:t>
            </a:r>
          </a:p>
        </p:txBody>
      </p:sp>
      <p:grpSp>
        <p:nvGrpSpPr>
          <p:cNvPr name="Group 5" id="5"/>
          <p:cNvGrpSpPr/>
          <p:nvPr/>
        </p:nvGrpSpPr>
        <p:grpSpPr>
          <a:xfrm rot="0">
            <a:off x="7531100" y="3875423"/>
            <a:ext cx="898858" cy="898858"/>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9068"/>
            </a:solidFill>
          </p:spPr>
        </p:sp>
      </p:grpSp>
      <p:sp>
        <p:nvSpPr>
          <p:cNvPr name="TextBox 7" id="7"/>
          <p:cNvSpPr txBox="true"/>
          <p:nvPr/>
        </p:nvSpPr>
        <p:spPr>
          <a:xfrm rot="0">
            <a:off x="7695774" y="4162876"/>
            <a:ext cx="569511" cy="310745"/>
          </a:xfrm>
          <a:prstGeom prst="rect">
            <a:avLst/>
          </a:prstGeom>
        </p:spPr>
        <p:txBody>
          <a:bodyPr anchor="t" rtlCol="false" tIns="0" lIns="0" bIns="0" rIns="0">
            <a:spAutoFit/>
          </a:bodyPr>
          <a:lstStyle/>
          <a:p>
            <a:pPr algn="ctr">
              <a:lnSpc>
                <a:spcPts val="2406"/>
              </a:lnSpc>
            </a:pPr>
            <a:r>
              <a:rPr lang="en-US" b="true" sz="2005">
                <a:solidFill>
                  <a:srgbClr val="000000"/>
                </a:solidFill>
                <a:latin typeface="Arimo Bold"/>
                <a:ea typeface="Arimo Bold"/>
                <a:cs typeface="Arimo Bold"/>
                <a:sym typeface="Arimo Bold"/>
              </a:rPr>
              <a:t>02</a:t>
            </a:r>
          </a:p>
        </p:txBody>
      </p:sp>
      <p:sp>
        <p:nvSpPr>
          <p:cNvPr name="TextBox 8" id="8"/>
          <p:cNvSpPr txBox="true"/>
          <p:nvPr/>
        </p:nvSpPr>
        <p:spPr>
          <a:xfrm rot="0">
            <a:off x="8801433" y="7214401"/>
            <a:ext cx="7646866" cy="1173706"/>
          </a:xfrm>
          <a:prstGeom prst="rect">
            <a:avLst/>
          </a:prstGeom>
        </p:spPr>
        <p:txBody>
          <a:bodyPr anchor="t" rtlCol="false" tIns="0" lIns="0" bIns="0" rIns="0">
            <a:spAutoFit/>
          </a:bodyPr>
          <a:lstStyle/>
          <a:p>
            <a:pPr algn="l" marL="0" indent="0" lvl="0">
              <a:lnSpc>
                <a:spcPts val="3032"/>
              </a:lnSpc>
              <a:spcBef>
                <a:spcPct val="0"/>
              </a:spcBef>
            </a:pPr>
            <a:r>
              <a:rPr lang="en-US" b="true" sz="2166" strike="noStrike" u="none">
                <a:solidFill>
                  <a:srgbClr val="000000"/>
                </a:solidFill>
                <a:latin typeface="Times New Roman Bold"/>
                <a:ea typeface="Times New Roman Bold"/>
                <a:cs typeface="Times New Roman Bold"/>
                <a:sym typeface="Times New Roman Bold"/>
              </a:rPr>
              <a:t>Sustainability Focus: </a:t>
            </a:r>
            <a:r>
              <a:rPr lang="en-US" sz="2166" strike="noStrike" u="none">
                <a:solidFill>
                  <a:srgbClr val="000000"/>
                </a:solidFill>
                <a:latin typeface="Times New Roman"/>
                <a:ea typeface="Times New Roman"/>
                <a:cs typeface="Times New Roman"/>
                <a:sym typeface="Times New Roman"/>
              </a:rPr>
              <a:t>Both companies prioritize sustainability, using recycled materials wherever possible while maintaining product quality.</a:t>
            </a:r>
          </a:p>
        </p:txBody>
      </p:sp>
      <p:grpSp>
        <p:nvGrpSpPr>
          <p:cNvPr name="Group 9" id="9"/>
          <p:cNvGrpSpPr/>
          <p:nvPr/>
        </p:nvGrpSpPr>
        <p:grpSpPr>
          <a:xfrm rot="0">
            <a:off x="7531100" y="7300126"/>
            <a:ext cx="898858" cy="898858"/>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9068"/>
            </a:solidFill>
          </p:spPr>
        </p:sp>
      </p:grpSp>
      <p:sp>
        <p:nvSpPr>
          <p:cNvPr name="TextBox 11" id="11"/>
          <p:cNvSpPr txBox="true"/>
          <p:nvPr/>
        </p:nvSpPr>
        <p:spPr>
          <a:xfrm rot="0">
            <a:off x="7695774" y="7589420"/>
            <a:ext cx="569511" cy="310745"/>
          </a:xfrm>
          <a:prstGeom prst="rect">
            <a:avLst/>
          </a:prstGeom>
        </p:spPr>
        <p:txBody>
          <a:bodyPr anchor="t" rtlCol="false" tIns="0" lIns="0" bIns="0" rIns="0">
            <a:spAutoFit/>
          </a:bodyPr>
          <a:lstStyle/>
          <a:p>
            <a:pPr algn="ctr">
              <a:lnSpc>
                <a:spcPts val="2406"/>
              </a:lnSpc>
            </a:pPr>
            <a:r>
              <a:rPr lang="en-US" b="true" sz="2005">
                <a:solidFill>
                  <a:srgbClr val="000000"/>
                </a:solidFill>
                <a:latin typeface="Arimo Bold"/>
                <a:ea typeface="Arimo Bold"/>
                <a:cs typeface="Arimo Bold"/>
                <a:sym typeface="Arimo Bold"/>
              </a:rPr>
              <a:t>04</a:t>
            </a:r>
          </a:p>
        </p:txBody>
      </p:sp>
      <p:sp>
        <p:nvSpPr>
          <p:cNvPr name="TextBox 12" id="12"/>
          <p:cNvSpPr txBox="true"/>
          <p:nvPr/>
        </p:nvSpPr>
        <p:spPr>
          <a:xfrm rot="0">
            <a:off x="8801433" y="1886846"/>
            <a:ext cx="7646866" cy="1173706"/>
          </a:xfrm>
          <a:prstGeom prst="rect">
            <a:avLst/>
          </a:prstGeom>
        </p:spPr>
        <p:txBody>
          <a:bodyPr anchor="t" rtlCol="false" tIns="0" lIns="0" bIns="0" rIns="0">
            <a:spAutoFit/>
          </a:bodyPr>
          <a:lstStyle/>
          <a:p>
            <a:pPr algn="l" marL="0" indent="0" lvl="0">
              <a:lnSpc>
                <a:spcPts val="3032"/>
              </a:lnSpc>
            </a:pPr>
            <a:r>
              <a:rPr lang="en-US" b="true" sz="2166">
                <a:solidFill>
                  <a:srgbClr val="000000"/>
                </a:solidFill>
                <a:latin typeface="Times New Roman Bold"/>
                <a:ea typeface="Times New Roman Bold"/>
                <a:cs typeface="Times New Roman Bold"/>
                <a:sym typeface="Times New Roman Bold"/>
              </a:rPr>
              <a:t>Geographical Proximity: </a:t>
            </a:r>
            <a:r>
              <a:rPr lang="en-US" sz="2166">
                <a:solidFill>
                  <a:srgbClr val="000000"/>
                </a:solidFill>
                <a:latin typeface="Times New Roman"/>
                <a:ea typeface="Times New Roman"/>
                <a:cs typeface="Times New Roman"/>
                <a:sym typeface="Times New Roman"/>
              </a:rPr>
              <a:t>The close EU locations of our facilities streamline logistics, reduce lead times, and lower transportation costs.</a:t>
            </a:r>
          </a:p>
        </p:txBody>
      </p:sp>
      <p:grpSp>
        <p:nvGrpSpPr>
          <p:cNvPr name="Group 13" id="13"/>
          <p:cNvGrpSpPr/>
          <p:nvPr/>
        </p:nvGrpSpPr>
        <p:grpSpPr>
          <a:xfrm rot="0">
            <a:off x="7531100" y="1972571"/>
            <a:ext cx="898858" cy="898858"/>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9068"/>
            </a:solidFill>
          </p:spPr>
        </p:sp>
      </p:grpSp>
      <p:sp>
        <p:nvSpPr>
          <p:cNvPr name="TextBox 15" id="15"/>
          <p:cNvSpPr txBox="true"/>
          <p:nvPr/>
        </p:nvSpPr>
        <p:spPr>
          <a:xfrm rot="0">
            <a:off x="7695774" y="2261865"/>
            <a:ext cx="569511" cy="310745"/>
          </a:xfrm>
          <a:prstGeom prst="rect">
            <a:avLst/>
          </a:prstGeom>
        </p:spPr>
        <p:txBody>
          <a:bodyPr anchor="t" rtlCol="false" tIns="0" lIns="0" bIns="0" rIns="0">
            <a:spAutoFit/>
          </a:bodyPr>
          <a:lstStyle/>
          <a:p>
            <a:pPr algn="ctr">
              <a:lnSpc>
                <a:spcPts val="2406"/>
              </a:lnSpc>
            </a:pPr>
            <a:r>
              <a:rPr lang="en-US" b="true" sz="2005">
                <a:solidFill>
                  <a:srgbClr val="000000"/>
                </a:solidFill>
                <a:latin typeface="Arimo Bold"/>
                <a:ea typeface="Arimo Bold"/>
                <a:cs typeface="Arimo Bold"/>
                <a:sym typeface="Arimo Bold"/>
              </a:rPr>
              <a:t>01</a:t>
            </a:r>
          </a:p>
        </p:txBody>
      </p:sp>
      <p:sp>
        <p:nvSpPr>
          <p:cNvPr name="TextBox 16" id="16"/>
          <p:cNvSpPr txBox="true"/>
          <p:nvPr/>
        </p:nvSpPr>
        <p:spPr>
          <a:xfrm rot="0">
            <a:off x="8801433" y="5311549"/>
            <a:ext cx="7646866" cy="1173706"/>
          </a:xfrm>
          <a:prstGeom prst="rect">
            <a:avLst/>
          </a:prstGeom>
        </p:spPr>
        <p:txBody>
          <a:bodyPr anchor="t" rtlCol="false" tIns="0" lIns="0" bIns="0" rIns="0">
            <a:spAutoFit/>
          </a:bodyPr>
          <a:lstStyle/>
          <a:p>
            <a:pPr algn="l" marL="0" indent="0" lvl="0">
              <a:lnSpc>
                <a:spcPts val="3032"/>
              </a:lnSpc>
              <a:spcBef>
                <a:spcPct val="0"/>
              </a:spcBef>
            </a:pPr>
            <a:r>
              <a:rPr lang="en-US" b="true" sz="2166" strike="noStrike" u="none">
                <a:solidFill>
                  <a:srgbClr val="000000"/>
                </a:solidFill>
                <a:latin typeface="Times New Roman Bold"/>
                <a:ea typeface="Times New Roman Bold"/>
                <a:cs typeface="Times New Roman Bold"/>
                <a:sym typeface="Times New Roman Bold"/>
              </a:rPr>
              <a:t>Comprehensive Manufacturing: </a:t>
            </a:r>
            <a:r>
              <a:rPr lang="en-US" sz="2166" strike="noStrike" u="none">
                <a:solidFill>
                  <a:srgbClr val="000000"/>
                </a:solidFill>
                <a:latin typeface="Times New Roman"/>
                <a:ea typeface="Times New Roman"/>
                <a:cs typeface="Times New Roman"/>
                <a:sym typeface="Times New Roman"/>
              </a:rPr>
              <a:t>Our advanced machinery supports the efficient production of both large and small components, allowing us to meet a variety of needs.</a:t>
            </a:r>
          </a:p>
        </p:txBody>
      </p:sp>
      <p:grpSp>
        <p:nvGrpSpPr>
          <p:cNvPr name="Group 17" id="17"/>
          <p:cNvGrpSpPr/>
          <p:nvPr/>
        </p:nvGrpSpPr>
        <p:grpSpPr>
          <a:xfrm rot="0">
            <a:off x="7531100" y="5482423"/>
            <a:ext cx="898858" cy="898858"/>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9068"/>
            </a:solidFill>
          </p:spPr>
        </p:sp>
      </p:grpSp>
      <p:sp>
        <p:nvSpPr>
          <p:cNvPr name="TextBox 19" id="19"/>
          <p:cNvSpPr txBox="true"/>
          <p:nvPr/>
        </p:nvSpPr>
        <p:spPr>
          <a:xfrm rot="0">
            <a:off x="7695774" y="5771718"/>
            <a:ext cx="569511" cy="310745"/>
          </a:xfrm>
          <a:prstGeom prst="rect">
            <a:avLst/>
          </a:prstGeom>
        </p:spPr>
        <p:txBody>
          <a:bodyPr anchor="t" rtlCol="false" tIns="0" lIns="0" bIns="0" rIns="0">
            <a:spAutoFit/>
          </a:bodyPr>
          <a:lstStyle/>
          <a:p>
            <a:pPr algn="ctr">
              <a:lnSpc>
                <a:spcPts val="2406"/>
              </a:lnSpc>
            </a:pPr>
            <a:r>
              <a:rPr lang="en-US" b="true" sz="2005">
                <a:solidFill>
                  <a:srgbClr val="000000"/>
                </a:solidFill>
                <a:latin typeface="Arimo Bold"/>
                <a:ea typeface="Arimo Bold"/>
                <a:cs typeface="Arimo Bold"/>
                <a:sym typeface="Arimo Bold"/>
              </a:rPr>
              <a:t>03</a:t>
            </a:r>
          </a:p>
        </p:txBody>
      </p:sp>
      <p:sp>
        <p:nvSpPr>
          <p:cNvPr name="AutoShape 20" id="20"/>
          <p:cNvSpPr/>
          <p:nvPr/>
        </p:nvSpPr>
        <p:spPr>
          <a:xfrm flipV="true">
            <a:off x="6156325" y="0"/>
            <a:ext cx="0" cy="10341607"/>
          </a:xfrm>
          <a:prstGeom prst="line">
            <a:avLst/>
          </a:prstGeom>
          <a:ln cap="flat" w="19050">
            <a:solidFill>
              <a:srgbClr val="E19068"/>
            </a:solidFill>
            <a:prstDash val="solid"/>
            <a:headEnd type="none" len="sm" w="sm"/>
            <a:tailEnd type="none" len="sm" w="sm"/>
          </a:ln>
        </p:spPr>
      </p:sp>
      <p:sp>
        <p:nvSpPr>
          <p:cNvPr name="TextBox 21" id="21"/>
          <p:cNvSpPr txBox="true"/>
          <p:nvPr/>
        </p:nvSpPr>
        <p:spPr>
          <a:xfrm rot="0">
            <a:off x="865751" y="1516550"/>
            <a:ext cx="5128649" cy="1544002"/>
          </a:xfrm>
          <a:prstGeom prst="rect">
            <a:avLst/>
          </a:prstGeom>
        </p:spPr>
        <p:txBody>
          <a:bodyPr anchor="t" rtlCol="false" tIns="0" lIns="0" bIns="0" rIns="0">
            <a:spAutoFit/>
          </a:bodyPr>
          <a:lstStyle/>
          <a:p>
            <a:pPr algn="l" marL="0" indent="0" lvl="0">
              <a:lnSpc>
                <a:spcPts val="5872"/>
              </a:lnSpc>
              <a:spcBef>
                <a:spcPct val="0"/>
              </a:spcBef>
            </a:pPr>
            <a:r>
              <a:rPr lang="en-US" b="true" sz="6525" strike="noStrike" u="none">
                <a:solidFill>
                  <a:srgbClr val="000000"/>
                </a:solidFill>
                <a:latin typeface="Montserrat Bold"/>
                <a:ea typeface="Montserrat Bold"/>
                <a:cs typeface="Montserrat Bold"/>
                <a:sym typeface="Montserrat Bold"/>
              </a:rPr>
              <a:t>Partnership Benefits</a:t>
            </a:r>
          </a:p>
        </p:txBody>
      </p:sp>
      <p:sp>
        <p:nvSpPr>
          <p:cNvPr name="TextBox 22" id="22"/>
          <p:cNvSpPr txBox="true"/>
          <p:nvPr/>
        </p:nvSpPr>
        <p:spPr>
          <a:xfrm rot="0">
            <a:off x="1384300" y="3600095"/>
            <a:ext cx="4610100" cy="519430"/>
          </a:xfrm>
          <a:prstGeom prst="rect">
            <a:avLst/>
          </a:prstGeom>
        </p:spPr>
        <p:txBody>
          <a:bodyPr anchor="t" rtlCol="false" tIns="0" lIns="0" bIns="0" rIns="0">
            <a:spAutoFit/>
          </a:bodyPr>
          <a:lstStyle/>
          <a:p>
            <a:pPr algn="l" marL="0" indent="0" lvl="0">
              <a:lnSpc>
                <a:spcPts val="2089"/>
              </a:lnSpc>
              <a:spcBef>
                <a:spcPct val="0"/>
              </a:spcBef>
            </a:pPr>
            <a:r>
              <a:rPr lang="en-US" b="true" sz="1899" strike="noStrike" u="none">
                <a:solidFill>
                  <a:srgbClr val="000000"/>
                </a:solidFill>
                <a:latin typeface="Montserrat Bold"/>
                <a:ea typeface="Montserrat Bold"/>
                <a:cs typeface="Montserrat Bold"/>
                <a:sym typeface="Montserrat Bold"/>
              </a:rPr>
              <a:t>This collaboration offers numerous benefits: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436710"/>
            <a:chOff x="0" y="0"/>
            <a:chExt cx="24384000" cy="4582280"/>
          </a:xfrm>
        </p:grpSpPr>
        <p:sp>
          <p:nvSpPr>
            <p:cNvPr name="Freeform 3" id="3"/>
            <p:cNvSpPr/>
            <p:nvPr/>
          </p:nvSpPr>
          <p:spPr>
            <a:xfrm flipH="false" flipV="false" rot="0">
              <a:off x="0" y="0"/>
              <a:ext cx="24384000" cy="4582287"/>
            </a:xfrm>
            <a:custGeom>
              <a:avLst/>
              <a:gdLst/>
              <a:ahLst/>
              <a:cxnLst/>
              <a:rect r="r" b="b" t="t" l="l"/>
              <a:pathLst>
                <a:path h="4582287" w="24384000">
                  <a:moveTo>
                    <a:pt x="0" y="0"/>
                  </a:moveTo>
                  <a:lnTo>
                    <a:pt x="24384000" y="0"/>
                  </a:lnTo>
                  <a:lnTo>
                    <a:pt x="24384000" y="4582287"/>
                  </a:lnTo>
                  <a:lnTo>
                    <a:pt x="0" y="4582287"/>
                  </a:lnTo>
                  <a:close/>
                </a:path>
              </a:pathLst>
            </a:custGeom>
            <a:solidFill>
              <a:srgbClr val="465959"/>
            </a:solidFill>
          </p:spPr>
        </p:sp>
      </p:grpSp>
      <p:sp>
        <p:nvSpPr>
          <p:cNvPr name="Freeform 4" id="4"/>
          <p:cNvSpPr/>
          <p:nvPr/>
        </p:nvSpPr>
        <p:spPr>
          <a:xfrm flipH="false" flipV="false" rot="0">
            <a:off x="0" y="3443571"/>
            <a:ext cx="4571990" cy="6843427"/>
          </a:xfrm>
          <a:custGeom>
            <a:avLst/>
            <a:gdLst/>
            <a:ahLst/>
            <a:cxnLst/>
            <a:rect r="r" b="b" t="t" l="l"/>
            <a:pathLst>
              <a:path h="6843427" w="4571990">
                <a:moveTo>
                  <a:pt x="0" y="0"/>
                </a:moveTo>
                <a:lnTo>
                  <a:pt x="4571990" y="0"/>
                </a:lnTo>
                <a:lnTo>
                  <a:pt x="4571990" y="6843427"/>
                </a:lnTo>
                <a:lnTo>
                  <a:pt x="0" y="6843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0" y="0"/>
            <a:ext cx="18288000" cy="3443572"/>
            <a:chOff x="0" y="0"/>
            <a:chExt cx="24384000" cy="4591430"/>
          </a:xfrm>
        </p:grpSpPr>
        <p:sp>
          <p:nvSpPr>
            <p:cNvPr name="Freeform 6" id="6"/>
            <p:cNvSpPr/>
            <p:nvPr/>
          </p:nvSpPr>
          <p:spPr>
            <a:xfrm flipH="false" flipV="false" rot="0">
              <a:off x="0" y="0"/>
              <a:ext cx="24384000" cy="4591431"/>
            </a:xfrm>
            <a:custGeom>
              <a:avLst/>
              <a:gdLst/>
              <a:ahLst/>
              <a:cxnLst/>
              <a:rect r="r" b="b" t="t" l="l"/>
              <a:pathLst>
                <a:path h="4591431" w="24384000">
                  <a:moveTo>
                    <a:pt x="0" y="4591431"/>
                  </a:moveTo>
                  <a:lnTo>
                    <a:pt x="24384000" y="4591431"/>
                  </a:lnTo>
                  <a:lnTo>
                    <a:pt x="24384000" y="0"/>
                  </a:lnTo>
                  <a:lnTo>
                    <a:pt x="0" y="0"/>
                  </a:lnTo>
                  <a:close/>
                </a:path>
              </a:pathLst>
            </a:custGeom>
            <a:solidFill>
              <a:srgbClr val="C4764F"/>
            </a:solidFill>
          </p:spPr>
        </p:sp>
      </p:grpSp>
      <p:sp>
        <p:nvSpPr>
          <p:cNvPr name="TextBox 7" id="7"/>
          <p:cNvSpPr txBox="true"/>
          <p:nvPr/>
        </p:nvSpPr>
        <p:spPr>
          <a:xfrm rot="0">
            <a:off x="818268" y="1600914"/>
            <a:ext cx="16120992" cy="1257300"/>
          </a:xfrm>
          <a:prstGeom prst="rect">
            <a:avLst/>
          </a:prstGeom>
        </p:spPr>
        <p:txBody>
          <a:bodyPr anchor="t" rtlCol="false" tIns="0" lIns="0" bIns="0" rIns="0">
            <a:spAutoFit/>
          </a:bodyPr>
          <a:lstStyle/>
          <a:p>
            <a:pPr algn="l">
              <a:lnSpc>
                <a:spcPts val="9720"/>
              </a:lnSpc>
            </a:pPr>
            <a:r>
              <a:rPr lang="en-US" sz="8100" b="true">
                <a:solidFill>
                  <a:srgbClr val="FFFFFF"/>
                </a:solidFill>
                <a:latin typeface="Arimo Bold"/>
                <a:ea typeface="Arimo Bold"/>
                <a:cs typeface="Arimo Bold"/>
                <a:sym typeface="Arimo Bold"/>
              </a:rPr>
              <a:t>Challenges</a:t>
            </a:r>
          </a:p>
        </p:txBody>
      </p:sp>
      <p:sp>
        <p:nvSpPr>
          <p:cNvPr name="TextBox 8" id="8"/>
          <p:cNvSpPr txBox="true"/>
          <p:nvPr/>
        </p:nvSpPr>
        <p:spPr>
          <a:xfrm rot="0">
            <a:off x="4999298" y="4554284"/>
            <a:ext cx="12478446" cy="4135946"/>
          </a:xfrm>
          <a:prstGeom prst="rect">
            <a:avLst/>
          </a:prstGeom>
        </p:spPr>
        <p:txBody>
          <a:bodyPr anchor="t" rtlCol="false" tIns="0" lIns="0" bIns="0" rIns="0">
            <a:spAutoFit/>
          </a:bodyPr>
          <a:lstStyle/>
          <a:p>
            <a:pPr algn="just">
              <a:lnSpc>
                <a:spcPts val="4675"/>
              </a:lnSpc>
            </a:pPr>
            <a:r>
              <a:rPr lang="en-US" sz="2597">
                <a:solidFill>
                  <a:srgbClr val="000000"/>
                </a:solidFill>
                <a:latin typeface="Times New Roman"/>
                <a:ea typeface="Times New Roman"/>
                <a:cs typeface="Times New Roman"/>
                <a:sym typeface="Times New Roman"/>
              </a:rPr>
              <a:t>Throughout the partnership, we have navigated several challenges:</a:t>
            </a:r>
          </a:p>
          <a:p>
            <a:pPr algn="just" marL="470082" indent="-235041" lvl="1">
              <a:lnSpc>
                <a:spcPts val="4675"/>
              </a:lnSpc>
              <a:buFont typeface="Arial"/>
              <a:buChar char="•"/>
            </a:pPr>
            <a:r>
              <a:rPr lang="en-US" b="true" sz="2597">
                <a:solidFill>
                  <a:srgbClr val="000000"/>
                </a:solidFill>
                <a:latin typeface="Times New Roman Bold"/>
                <a:ea typeface="Times New Roman Bold"/>
                <a:cs typeface="Times New Roman Bold"/>
                <a:sym typeface="Times New Roman Bold"/>
              </a:rPr>
              <a:t>Order Volume Variability:</a:t>
            </a:r>
            <a:r>
              <a:rPr lang="en-US" sz="2597">
                <a:solidFill>
                  <a:srgbClr val="000000"/>
                </a:solidFill>
                <a:latin typeface="Times New Roman"/>
                <a:ea typeface="Times New Roman"/>
                <a:cs typeface="Times New Roman"/>
                <a:sym typeface="Times New Roman"/>
              </a:rPr>
              <a:t> Fluctuations in order sizes driven by seasonal demand and market trends.</a:t>
            </a:r>
          </a:p>
          <a:p>
            <a:pPr algn="just" marL="470082" indent="-235041" lvl="1">
              <a:lnSpc>
                <a:spcPts val="4675"/>
              </a:lnSpc>
              <a:buFont typeface="Arial"/>
              <a:buChar char="•"/>
            </a:pPr>
            <a:r>
              <a:rPr lang="en-US" b="true" sz="2597">
                <a:solidFill>
                  <a:srgbClr val="000000"/>
                </a:solidFill>
                <a:latin typeface="Times New Roman Bold"/>
                <a:ea typeface="Times New Roman Bold"/>
                <a:cs typeface="Times New Roman Bold"/>
                <a:sym typeface="Times New Roman Bold"/>
              </a:rPr>
              <a:t>Material Quality Consistency:</a:t>
            </a:r>
            <a:r>
              <a:rPr lang="en-US" sz="2597">
                <a:solidFill>
                  <a:srgbClr val="000000"/>
                </a:solidFill>
                <a:latin typeface="Times New Roman"/>
                <a:ea typeface="Times New Roman"/>
                <a:cs typeface="Times New Roman"/>
                <a:sym typeface="Times New Roman"/>
              </a:rPr>
              <a:t> Ensuring consistent quality when working with recycled materials, which can vary in composition.</a:t>
            </a:r>
          </a:p>
          <a:p>
            <a:pPr algn="just" marL="470082" indent="-235041" lvl="1">
              <a:lnSpc>
                <a:spcPts val="4675"/>
              </a:lnSpc>
              <a:buFont typeface="Arial"/>
              <a:buChar char="•"/>
            </a:pPr>
            <a:r>
              <a:rPr lang="en-US" b="true" sz="2597">
                <a:solidFill>
                  <a:srgbClr val="000000"/>
                </a:solidFill>
                <a:latin typeface="Times New Roman Bold"/>
                <a:ea typeface="Times New Roman Bold"/>
                <a:cs typeface="Times New Roman Bold"/>
                <a:sym typeface="Times New Roman Bold"/>
              </a:rPr>
              <a:t>Packaging Costs:</a:t>
            </a:r>
            <a:r>
              <a:rPr lang="en-US" sz="2597">
                <a:solidFill>
                  <a:srgbClr val="000000"/>
                </a:solidFill>
                <a:latin typeface="Times New Roman"/>
                <a:ea typeface="Times New Roman"/>
                <a:cs typeface="Times New Roman"/>
                <a:sym typeface="Times New Roman"/>
              </a:rPr>
              <a:t> Balancing the need for sustainable packaging with the associated costs.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882410"/>
            <a:chOff x="0" y="0"/>
            <a:chExt cx="6186311" cy="1313309"/>
          </a:xfrm>
        </p:grpSpPr>
        <p:sp>
          <p:nvSpPr>
            <p:cNvPr name="Freeform 3" id="3"/>
            <p:cNvSpPr/>
            <p:nvPr/>
          </p:nvSpPr>
          <p:spPr>
            <a:xfrm flipH="false" flipV="false" rot="0">
              <a:off x="0" y="0"/>
              <a:ext cx="6186311" cy="1313309"/>
            </a:xfrm>
            <a:custGeom>
              <a:avLst/>
              <a:gdLst/>
              <a:ahLst/>
              <a:cxnLst/>
              <a:rect r="r" b="b" t="t" l="l"/>
              <a:pathLst>
                <a:path h="1313309" w="6186311">
                  <a:moveTo>
                    <a:pt x="0" y="0"/>
                  </a:moveTo>
                  <a:lnTo>
                    <a:pt x="6186311" y="0"/>
                  </a:lnTo>
                  <a:lnTo>
                    <a:pt x="6186311" y="1313309"/>
                  </a:lnTo>
                  <a:lnTo>
                    <a:pt x="0" y="1313309"/>
                  </a:lnTo>
                  <a:close/>
                </a:path>
              </a:pathLst>
            </a:custGeom>
            <a:solidFill>
              <a:srgbClr val="E19068"/>
            </a:solidFill>
          </p:spPr>
        </p:sp>
      </p:grpSp>
      <p:sp>
        <p:nvSpPr>
          <p:cNvPr name="TextBox 4" id="4"/>
          <p:cNvSpPr txBox="true"/>
          <p:nvPr/>
        </p:nvSpPr>
        <p:spPr>
          <a:xfrm rot="0">
            <a:off x="7746999" y="990600"/>
            <a:ext cx="9512301" cy="2038350"/>
          </a:xfrm>
          <a:prstGeom prst="rect">
            <a:avLst/>
          </a:prstGeom>
        </p:spPr>
        <p:txBody>
          <a:bodyPr anchor="t" rtlCol="false" tIns="0" lIns="0" bIns="0" rIns="0">
            <a:spAutoFit/>
          </a:bodyPr>
          <a:lstStyle/>
          <a:p>
            <a:pPr algn="l" marL="0" indent="0" lvl="0">
              <a:lnSpc>
                <a:spcPts val="7920"/>
              </a:lnSpc>
              <a:spcBef>
                <a:spcPct val="0"/>
              </a:spcBef>
            </a:pPr>
            <a:r>
              <a:rPr lang="en-US" b="true" sz="6600" u="none">
                <a:solidFill>
                  <a:srgbClr val="000000"/>
                </a:solidFill>
                <a:latin typeface="Arimo Bold"/>
                <a:ea typeface="Arimo Bold"/>
                <a:cs typeface="Arimo Bold"/>
                <a:sym typeface="Arimo Bold"/>
              </a:rPr>
              <a:t>Solutions and Lessons Learned</a:t>
            </a:r>
          </a:p>
        </p:txBody>
      </p:sp>
      <p:sp>
        <p:nvSpPr>
          <p:cNvPr name="Freeform 5" id="5"/>
          <p:cNvSpPr/>
          <p:nvPr/>
        </p:nvSpPr>
        <p:spPr>
          <a:xfrm flipH="false" flipV="false" rot="0">
            <a:off x="12895489" y="7091055"/>
            <a:ext cx="8727621" cy="7743780"/>
          </a:xfrm>
          <a:custGeom>
            <a:avLst/>
            <a:gdLst/>
            <a:ahLst/>
            <a:cxnLst/>
            <a:rect r="r" b="b" t="t" l="l"/>
            <a:pathLst>
              <a:path h="7743780" w="8727621">
                <a:moveTo>
                  <a:pt x="0" y="0"/>
                </a:moveTo>
                <a:lnTo>
                  <a:pt x="8727622" y="0"/>
                </a:lnTo>
                <a:lnTo>
                  <a:pt x="8727622" y="7743780"/>
                </a:lnTo>
                <a:lnTo>
                  <a:pt x="0" y="774378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624988" y="5010150"/>
            <a:ext cx="9634312" cy="4658872"/>
          </a:xfrm>
          <a:prstGeom prst="rect">
            <a:avLst/>
          </a:prstGeom>
        </p:spPr>
        <p:txBody>
          <a:bodyPr anchor="t" rtlCol="false" tIns="0" lIns="0" bIns="0" rIns="0">
            <a:spAutoFit/>
          </a:bodyPr>
          <a:lstStyle/>
          <a:p>
            <a:pPr algn="l" marL="587227" indent="-293614" lvl="1">
              <a:lnSpc>
                <a:spcPts val="4079"/>
              </a:lnSpc>
              <a:buFont typeface="Arial"/>
              <a:buChar char="•"/>
            </a:pPr>
            <a:r>
              <a:rPr lang="en-US" sz="2719">
                <a:solidFill>
                  <a:srgbClr val="000000"/>
                </a:solidFill>
                <a:latin typeface="Times New Roman"/>
                <a:ea typeface="Times New Roman"/>
                <a:cs typeface="Times New Roman"/>
                <a:sym typeface="Times New Roman"/>
                <a:hlinkClick r:id="rId4" tooltip="https://docs.google.com/spreadsheets/d/1DUF2isFWsqVSYhbaACYtbgcLi_YjDqpE3GLQIVgkKQg/edit#gid=69851113"/>
              </a:rPr>
              <a:t>Adaptive Order Management: A flexible order management system that allows quick adjustments to production schedules, ensuring responsiveness to demand changes.</a:t>
            </a:r>
          </a:p>
          <a:p>
            <a:pPr algn="l" marL="587227" indent="-293614" lvl="1">
              <a:lnSpc>
                <a:spcPts val="4079"/>
              </a:lnSpc>
              <a:buFont typeface="Arial"/>
              <a:buChar char="•"/>
            </a:pPr>
            <a:r>
              <a:rPr lang="en-US" sz="2719">
                <a:solidFill>
                  <a:srgbClr val="000000"/>
                </a:solidFill>
                <a:latin typeface="Times New Roman"/>
                <a:ea typeface="Times New Roman"/>
                <a:cs typeface="Times New Roman"/>
                <a:sym typeface="Times New Roman"/>
                <a:hlinkClick r:id="rId5" tooltip="https://docs.google.com/spreadsheets/d/1DUF2isFWsqVSYhbaACYtbgcLi_YjDqpE3GLQIVgkKQg/edit#gid=69851113"/>
              </a:rPr>
              <a:t>Enhanced Quality Control: Intensified inspections of incoming recycled materials to maintain consistent quality across all products.</a:t>
            </a:r>
          </a:p>
          <a:p>
            <a:pPr algn="l" marL="587227" indent="-293614" lvl="1">
              <a:lnSpc>
                <a:spcPts val="4079"/>
              </a:lnSpc>
              <a:buFont typeface="Arial"/>
              <a:buChar char="•"/>
            </a:pPr>
            <a:r>
              <a:rPr lang="en-US" sz="2719">
                <a:solidFill>
                  <a:srgbClr val="000000"/>
                </a:solidFill>
                <a:latin typeface="Times New Roman"/>
                <a:ea typeface="Times New Roman"/>
                <a:cs typeface="Times New Roman"/>
                <a:sym typeface="Times New Roman"/>
                <a:hlinkClick r:id="rId6" tooltip="https://docs.google.com/spreadsheets/d/1DUF2isFWsqVSYhbaACYtbgcLi_YjDqpE3GLQIVgkKQg/edit#gid=69851113"/>
              </a:rPr>
              <a:t>Sustainable Packaging Solutions: Optimized packaging designs and sourced eco-friendly materials to reduce costs while supporting environmental goals.</a:t>
            </a:r>
          </a:p>
        </p:txBody>
      </p:sp>
      <p:sp>
        <p:nvSpPr>
          <p:cNvPr name="TextBox 7" id="7"/>
          <p:cNvSpPr txBox="true"/>
          <p:nvPr/>
        </p:nvSpPr>
        <p:spPr>
          <a:xfrm rot="0">
            <a:off x="7624988" y="4148249"/>
            <a:ext cx="9634312" cy="549226"/>
          </a:xfrm>
          <a:prstGeom prst="rect">
            <a:avLst/>
          </a:prstGeom>
        </p:spPr>
        <p:txBody>
          <a:bodyPr anchor="t" rtlCol="false" tIns="0" lIns="0" bIns="0" rIns="0">
            <a:spAutoFit/>
          </a:bodyPr>
          <a:lstStyle/>
          <a:p>
            <a:pPr algn="l" marL="0" indent="0" lvl="0">
              <a:lnSpc>
                <a:spcPts val="4230"/>
              </a:lnSpc>
            </a:pPr>
            <a:r>
              <a:rPr lang="en-US" b="true" sz="3253">
                <a:solidFill>
                  <a:srgbClr val="000000"/>
                </a:solidFill>
                <a:latin typeface="Arimo Bold"/>
                <a:ea typeface="Arimo Bold"/>
                <a:cs typeface="Arimo Bold"/>
                <a:sym typeface="Arimo Bold"/>
              </a:rPr>
              <a:t>To address these challenges, we implemented:</a:t>
            </a:r>
          </a:p>
        </p:txBody>
      </p:sp>
      <p:sp>
        <p:nvSpPr>
          <p:cNvPr name="Freeform 8" id="8"/>
          <p:cNvSpPr/>
          <p:nvPr/>
        </p:nvSpPr>
        <p:spPr>
          <a:xfrm flipH="false" flipV="false" rot="0">
            <a:off x="-2135127" y="-2023340"/>
            <a:ext cx="9059883" cy="15120862"/>
          </a:xfrm>
          <a:custGeom>
            <a:avLst/>
            <a:gdLst/>
            <a:ahLst/>
            <a:cxnLst/>
            <a:rect r="r" b="b" t="t" l="l"/>
            <a:pathLst>
              <a:path h="15120862" w="9059883">
                <a:moveTo>
                  <a:pt x="0" y="0"/>
                </a:moveTo>
                <a:lnTo>
                  <a:pt x="9059883" y="0"/>
                </a:lnTo>
                <a:lnTo>
                  <a:pt x="9059883" y="15120862"/>
                </a:lnTo>
                <a:lnTo>
                  <a:pt x="0" y="15120862"/>
                </a:lnTo>
                <a:lnTo>
                  <a:pt x="0" y="0"/>
                </a:lnTo>
                <a:close/>
              </a:path>
            </a:pathLst>
          </a:custGeom>
          <a:blipFill>
            <a:blip r:embed="rId7"/>
            <a:stretch>
              <a:fillRect l="0" t="-4488" r="-2183" b="-4488"/>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56635" y="0"/>
            <a:ext cx="10731365" cy="12072789"/>
          </a:xfrm>
          <a:custGeom>
            <a:avLst/>
            <a:gdLst/>
            <a:ahLst/>
            <a:cxnLst/>
            <a:rect r="r" b="b" t="t" l="l"/>
            <a:pathLst>
              <a:path h="12072789" w="10731365">
                <a:moveTo>
                  <a:pt x="0" y="0"/>
                </a:moveTo>
                <a:lnTo>
                  <a:pt x="10731365" y="0"/>
                </a:lnTo>
                <a:lnTo>
                  <a:pt x="10731365" y="12072789"/>
                </a:lnTo>
                <a:lnTo>
                  <a:pt x="0" y="120727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699598" y="460058"/>
            <a:ext cx="8239661" cy="3299460"/>
          </a:xfrm>
          <a:prstGeom prst="rect">
            <a:avLst/>
          </a:prstGeom>
        </p:spPr>
        <p:txBody>
          <a:bodyPr anchor="t" rtlCol="false" tIns="0" lIns="0" bIns="0" rIns="0">
            <a:spAutoFit/>
          </a:bodyPr>
          <a:lstStyle/>
          <a:p>
            <a:pPr algn="l">
              <a:lnSpc>
                <a:spcPts val="4320"/>
              </a:lnSpc>
            </a:pPr>
            <a:r>
              <a:rPr lang="en-US" sz="3000">
                <a:solidFill>
                  <a:srgbClr val="000000"/>
                </a:solidFill>
                <a:latin typeface="Times New Roman"/>
                <a:ea typeface="Times New Roman"/>
                <a:cs typeface="Times New Roman"/>
                <a:sym typeface="Times New Roman"/>
              </a:rPr>
              <a:t>Looking ahead, Flair Plastic Ltd. and our EU partner are committed to ongoing innovation. We will continue exploring new materials and manufacturing techniques to further improve product quality and efficiency, ensuring we remain leaders in the garden and power tools industry.</a:t>
            </a:r>
          </a:p>
        </p:txBody>
      </p:sp>
      <p:sp>
        <p:nvSpPr>
          <p:cNvPr name="Freeform 4" id="4"/>
          <p:cNvSpPr/>
          <p:nvPr/>
        </p:nvSpPr>
        <p:spPr>
          <a:xfrm flipH="false" flipV="false" rot="0">
            <a:off x="0" y="0"/>
            <a:ext cx="7556635" cy="10287000"/>
          </a:xfrm>
          <a:custGeom>
            <a:avLst/>
            <a:gdLst/>
            <a:ahLst/>
            <a:cxnLst/>
            <a:rect r="r" b="b" t="t" l="l"/>
            <a:pathLst>
              <a:path h="10287000" w="7556635">
                <a:moveTo>
                  <a:pt x="0" y="0"/>
                </a:moveTo>
                <a:lnTo>
                  <a:pt x="7556635" y="0"/>
                </a:lnTo>
                <a:lnTo>
                  <a:pt x="7556635" y="10287000"/>
                </a:lnTo>
                <a:lnTo>
                  <a:pt x="0" y="10287000"/>
                </a:lnTo>
                <a:lnTo>
                  <a:pt x="0" y="0"/>
                </a:lnTo>
                <a:close/>
              </a:path>
            </a:pathLst>
          </a:custGeom>
          <a:blipFill>
            <a:blip r:embed="rId4"/>
            <a:stretch>
              <a:fillRect l="-8168" t="-5944"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143500"/>
            <a:ext cx="9125466" cy="5143500"/>
          </a:xfrm>
          <a:custGeom>
            <a:avLst/>
            <a:gdLst/>
            <a:ahLst/>
            <a:cxnLst/>
            <a:rect r="r" b="b" t="t" l="l"/>
            <a:pathLst>
              <a:path h="5143500" w="9125466">
                <a:moveTo>
                  <a:pt x="0" y="0"/>
                </a:moveTo>
                <a:lnTo>
                  <a:pt x="9125466" y="0"/>
                </a:lnTo>
                <a:lnTo>
                  <a:pt x="9125466"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
            <a:ext cx="9125466" cy="5143500"/>
            <a:chOff x="0" y="0"/>
            <a:chExt cx="12167288" cy="6858000"/>
          </a:xfrm>
        </p:grpSpPr>
        <p:sp>
          <p:nvSpPr>
            <p:cNvPr name="Freeform 4" id="4"/>
            <p:cNvSpPr/>
            <p:nvPr/>
          </p:nvSpPr>
          <p:spPr>
            <a:xfrm flipH="false" flipV="false" rot="0">
              <a:off x="0" y="0"/>
              <a:ext cx="12167235" cy="6858000"/>
            </a:xfrm>
            <a:custGeom>
              <a:avLst/>
              <a:gdLst/>
              <a:ahLst/>
              <a:cxnLst/>
              <a:rect r="r" b="b" t="t" l="l"/>
              <a:pathLst>
                <a:path h="6858000" w="12167235">
                  <a:moveTo>
                    <a:pt x="0" y="0"/>
                  </a:moveTo>
                  <a:lnTo>
                    <a:pt x="12167235" y="0"/>
                  </a:lnTo>
                  <a:lnTo>
                    <a:pt x="12167235" y="6858000"/>
                  </a:lnTo>
                  <a:lnTo>
                    <a:pt x="0" y="6858000"/>
                  </a:lnTo>
                  <a:close/>
                </a:path>
              </a:pathLst>
            </a:custGeom>
            <a:solidFill>
              <a:srgbClr val="C4764F"/>
            </a:solidFill>
          </p:spPr>
        </p:sp>
      </p:grpSp>
      <p:sp>
        <p:nvSpPr>
          <p:cNvPr name="TextBox 5" id="5"/>
          <p:cNvSpPr txBox="true"/>
          <p:nvPr/>
        </p:nvSpPr>
        <p:spPr>
          <a:xfrm rot="0">
            <a:off x="818268" y="1660987"/>
            <a:ext cx="7351065" cy="2486025"/>
          </a:xfrm>
          <a:prstGeom prst="rect">
            <a:avLst/>
          </a:prstGeom>
        </p:spPr>
        <p:txBody>
          <a:bodyPr anchor="t" rtlCol="false" tIns="0" lIns="0" bIns="0" rIns="0">
            <a:spAutoFit/>
          </a:bodyPr>
          <a:lstStyle/>
          <a:p>
            <a:pPr algn="l">
              <a:lnSpc>
                <a:spcPts val="9720"/>
              </a:lnSpc>
            </a:pPr>
            <a:r>
              <a:rPr lang="en-US" sz="8100">
                <a:solidFill>
                  <a:srgbClr val="FFFFFF"/>
                </a:solidFill>
                <a:latin typeface="Arimo"/>
                <a:ea typeface="Arimo"/>
                <a:cs typeface="Arimo"/>
                <a:sym typeface="Arimo"/>
              </a:rPr>
              <a:t>Competitive Advantage</a:t>
            </a:r>
          </a:p>
        </p:txBody>
      </p:sp>
      <p:sp>
        <p:nvSpPr>
          <p:cNvPr name="TextBox 6" id="6"/>
          <p:cNvSpPr txBox="true"/>
          <p:nvPr/>
        </p:nvSpPr>
        <p:spPr>
          <a:xfrm rot="0">
            <a:off x="818268" y="5727814"/>
            <a:ext cx="7351065" cy="3491909"/>
          </a:xfrm>
          <a:prstGeom prst="rect">
            <a:avLst/>
          </a:prstGeom>
        </p:spPr>
        <p:txBody>
          <a:bodyPr anchor="t" rtlCol="false" tIns="0" lIns="0" bIns="0" rIns="0">
            <a:spAutoFit/>
          </a:bodyPr>
          <a:lstStyle/>
          <a:p>
            <a:pPr algn="l">
              <a:lnSpc>
                <a:spcPts val="4104"/>
              </a:lnSpc>
            </a:pPr>
            <a:r>
              <a:rPr lang="en-US" sz="2850">
                <a:solidFill>
                  <a:srgbClr val="000000"/>
                </a:solidFill>
                <a:latin typeface="Times New Roman"/>
                <a:ea typeface="Times New Roman"/>
                <a:cs typeface="Times New Roman"/>
                <a:sym typeface="Times New Roman"/>
              </a:rPr>
              <a:t>Our partnership’s success is built on Flair Plastic Ltd.’s strategic location, advanced manufacturing capabilities, and unwavering commitment to quality and sustainability. These factors enable us to consistently deliver high-quality products that meet the evolving needs of the market.</a:t>
            </a:r>
          </a:p>
        </p:txBody>
      </p:sp>
      <p:sp>
        <p:nvSpPr>
          <p:cNvPr name="Freeform 7" id="7"/>
          <p:cNvSpPr/>
          <p:nvPr/>
        </p:nvSpPr>
        <p:spPr>
          <a:xfrm flipH="false" flipV="false" rot="0">
            <a:off x="10112188" y="1028990"/>
            <a:ext cx="7171764" cy="8051804"/>
          </a:xfrm>
          <a:custGeom>
            <a:avLst/>
            <a:gdLst/>
            <a:ahLst/>
            <a:cxnLst/>
            <a:rect r="r" b="b" t="t" l="l"/>
            <a:pathLst>
              <a:path h="8051804" w="7171764">
                <a:moveTo>
                  <a:pt x="0" y="0"/>
                </a:moveTo>
                <a:lnTo>
                  <a:pt x="7171764" y="0"/>
                </a:lnTo>
                <a:lnTo>
                  <a:pt x="7171764" y="8051803"/>
                </a:lnTo>
                <a:lnTo>
                  <a:pt x="0" y="8051803"/>
                </a:lnTo>
                <a:lnTo>
                  <a:pt x="0" y="0"/>
                </a:lnTo>
                <a:close/>
              </a:path>
            </a:pathLst>
          </a:custGeom>
          <a:blipFill>
            <a:blip r:embed="rId4"/>
            <a:stretch>
              <a:fillRect l="-74997" t="0" r="-74997"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892161" y="4919854"/>
            <a:ext cx="6928992" cy="4594099"/>
          </a:xfrm>
          <a:prstGeom prst="rect">
            <a:avLst/>
          </a:prstGeom>
        </p:spPr>
        <p:txBody>
          <a:bodyPr anchor="t" rtlCol="false" tIns="0" lIns="0" bIns="0" rIns="0">
            <a:spAutoFit/>
          </a:bodyPr>
          <a:lstStyle/>
          <a:p>
            <a:pPr algn="l" marL="0" indent="0" lvl="0">
              <a:lnSpc>
                <a:spcPts val="4535"/>
              </a:lnSpc>
            </a:pPr>
            <a:r>
              <a:rPr lang="en-US" sz="2799">
                <a:solidFill>
                  <a:srgbClr val="000000"/>
                </a:solidFill>
                <a:latin typeface="Times New Roman"/>
                <a:ea typeface="Times New Roman"/>
                <a:cs typeface="Times New Roman"/>
                <a:sym typeface="Times New Roman"/>
              </a:rPr>
              <a:t>The decade-long collaboration between Flair Plastic Ltd. and our European partner has been a model of success, driving innovation and ensuring sustained growth for both companies. Together, we have consistently delivered products that exceed market expectations and position us strongly for the future</a:t>
            </a:r>
          </a:p>
        </p:txBody>
      </p:sp>
      <p:grpSp>
        <p:nvGrpSpPr>
          <p:cNvPr name="Group 3" id="3"/>
          <p:cNvGrpSpPr/>
          <p:nvPr/>
        </p:nvGrpSpPr>
        <p:grpSpPr>
          <a:xfrm rot="0">
            <a:off x="1028700" y="1270241"/>
            <a:ext cx="7998718" cy="7988059"/>
            <a:chOff x="0" y="0"/>
            <a:chExt cx="6671310" cy="6662420"/>
          </a:xfrm>
        </p:grpSpPr>
        <p:sp>
          <p:nvSpPr>
            <p:cNvPr name="Freeform 4" id="4"/>
            <p:cNvSpPr/>
            <p:nvPr/>
          </p:nvSpPr>
          <p:spPr>
            <a:xfrm flipH="false" flipV="false" rot="0">
              <a:off x="0" y="0"/>
              <a:ext cx="6671310" cy="6662420"/>
            </a:xfrm>
            <a:custGeom>
              <a:avLst/>
              <a:gdLst/>
              <a:ahLst/>
              <a:cxnLst/>
              <a:rect r="r" b="b" t="t" l="l"/>
              <a:pathLst>
                <a:path h="6662420" w="6671310">
                  <a:moveTo>
                    <a:pt x="3340100" y="3331210"/>
                  </a:moveTo>
                  <a:lnTo>
                    <a:pt x="3329940" y="3331210"/>
                  </a:lnTo>
                  <a:lnTo>
                    <a:pt x="3329940" y="0"/>
                  </a:lnTo>
                  <a:cubicBezTo>
                    <a:pt x="1490980" y="0"/>
                    <a:pt x="0" y="1490980"/>
                    <a:pt x="0" y="3331210"/>
                  </a:cubicBezTo>
                  <a:cubicBezTo>
                    <a:pt x="0" y="5171440"/>
                    <a:pt x="1490980" y="6662420"/>
                    <a:pt x="3331210" y="6662420"/>
                  </a:cubicBezTo>
                  <a:lnTo>
                    <a:pt x="3340100" y="6662420"/>
                  </a:lnTo>
                  <a:cubicBezTo>
                    <a:pt x="5180330" y="6662420"/>
                    <a:pt x="6671310" y="5171440"/>
                    <a:pt x="6671310" y="3331210"/>
                  </a:cubicBezTo>
                  <a:lnTo>
                    <a:pt x="3340100" y="3331210"/>
                  </a:lnTo>
                  <a:close/>
                </a:path>
              </a:pathLst>
            </a:custGeom>
            <a:blipFill>
              <a:blip r:embed="rId2"/>
              <a:stretch>
                <a:fillRect l="-55009" t="-82556" r="-97749" b="-70540"/>
              </a:stretch>
            </a:blipFill>
          </p:spPr>
        </p:sp>
      </p:grpSp>
      <p:sp>
        <p:nvSpPr>
          <p:cNvPr name="TextBox 5" id="5"/>
          <p:cNvSpPr txBox="true"/>
          <p:nvPr/>
        </p:nvSpPr>
        <p:spPr>
          <a:xfrm rot="0">
            <a:off x="5965030" y="1970382"/>
            <a:ext cx="10087402" cy="1241425"/>
          </a:xfrm>
          <a:prstGeom prst="rect">
            <a:avLst/>
          </a:prstGeom>
        </p:spPr>
        <p:txBody>
          <a:bodyPr anchor="t" rtlCol="false" tIns="0" lIns="0" bIns="0" rIns="0">
            <a:spAutoFit/>
          </a:bodyPr>
          <a:lstStyle/>
          <a:p>
            <a:pPr algn="l" marL="0" indent="0" lvl="0">
              <a:lnSpc>
                <a:spcPts val="9349"/>
              </a:lnSpc>
            </a:pPr>
            <a:r>
              <a:rPr lang="en-US" sz="8499">
                <a:solidFill>
                  <a:srgbClr val="000000"/>
                </a:solidFill>
                <a:latin typeface="Arimo"/>
                <a:ea typeface="Arimo"/>
                <a:cs typeface="Arimo"/>
                <a:sym typeface="Arimo"/>
              </a:rPr>
              <a:t>Conclusion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um" ma:contentTypeID="0x010100D6AA1FA3774FCB4C8E9BD21A328B023D" ma:contentTypeVersion="10" ma:contentTypeDescription="Új dokumentum létrehozása." ma:contentTypeScope="" ma:versionID="de87dc0e6d7085036e31a4f40140390a">
  <xsd:schema xmlns:xsd="http://www.w3.org/2001/XMLSchema" xmlns:xs="http://www.w3.org/2001/XMLSchema" xmlns:p="http://schemas.microsoft.com/office/2006/metadata/properties" xmlns:ns2="236961e4-a7a0-4773-a8e5-a82ab2efdce1" xmlns:ns3="f47af72d-16cc-4ae8-b2c0-753cacc66c4e" targetNamespace="http://schemas.microsoft.com/office/2006/metadata/properties" ma:root="true" ma:fieldsID="22727b5467445f0ededdca2cd68a741f" ns2:_="" ns3:_="">
    <xsd:import namespace="236961e4-a7a0-4773-a8e5-a82ab2efdce1"/>
    <xsd:import namespace="f47af72d-16cc-4ae8-b2c0-753cacc66c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6961e4-a7a0-4773-a8e5-a82ab2efdc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Képcímkék" ma:readOnly="false" ma:fieldId="{5cf76f15-5ced-4ddc-b409-7134ff3c332f}" ma:taxonomyMulti="true" ma:sspId="df155744-c8a8-4a45-8887-cd1e20c24523"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47af72d-16cc-4ae8-b2c0-753cacc66c4e"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673bbacb-9977-456d-be75-94c4e901571c}" ma:internalName="TaxCatchAll" ma:showField="CatchAllData" ma:web="f47af72d-16cc-4ae8-b2c0-753cacc66c4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47af72d-16cc-4ae8-b2c0-753cacc66c4e" xsi:nil="true"/>
    <lcf76f155ced4ddcb4097134ff3c332f xmlns="236961e4-a7a0-4773-a8e5-a82ab2efdce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434B0CD-3FDE-48F1-8DD0-D297AEE9B351}"/>
</file>

<file path=customXml/itemProps2.xml><?xml version="1.0" encoding="utf-8"?>
<ds:datastoreItem xmlns:ds="http://schemas.openxmlformats.org/officeDocument/2006/customXml" ds:itemID="{40F0A2CD-8BAA-4230-A085-DA4CCB47BB7E}"/>
</file>

<file path=customXml/itemProps3.xml><?xml version="1.0" encoding="utf-8"?>
<ds:datastoreItem xmlns:ds="http://schemas.openxmlformats.org/officeDocument/2006/customXml" ds:itemID="{C6696580-2C5F-42E0-B4E5-EE636F77E5F5}"/>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Post-A Decade of Innovation_Collaborating with a Leading EU Manufacturer in Garden and Power Tools.pptx</dc:title>
  <cp:revision>1</cp:revision>
  <dcterms:created xsi:type="dcterms:W3CDTF">2006-08-16T00:00:00Z</dcterms:created>
  <dcterms:modified xsi:type="dcterms:W3CDTF">2011-08-01T06:04:30Z</dcterms:modified>
  <dc:identifier>DAGPOUPwWlQ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0x010100D6AA1FA3774FCB4C8E9BD21A328B023D</vt:lpwstr>
  </property>
  <property fmtid="{D5CDD505-2E9C-101B-9397-08002B2CF9AE}" pid="3" name="MediaServiceImageTags">
    <vt:lpwstr/>
  </property>
</Properties>
</file>